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8" r:id="rId2"/>
    <p:sldId id="366" r:id="rId3"/>
    <p:sldId id="309" r:id="rId4"/>
    <p:sldId id="284" r:id="rId5"/>
    <p:sldId id="360" r:id="rId6"/>
    <p:sldId id="304" r:id="rId7"/>
    <p:sldId id="367" r:id="rId8"/>
    <p:sldId id="368" r:id="rId9"/>
    <p:sldId id="342" r:id="rId10"/>
    <p:sldId id="369" r:id="rId11"/>
    <p:sldId id="370" r:id="rId12"/>
    <p:sldId id="371" r:id="rId13"/>
    <p:sldId id="372" r:id="rId14"/>
    <p:sldId id="374" r:id="rId15"/>
    <p:sldId id="373" r:id="rId16"/>
    <p:sldId id="383" r:id="rId17"/>
    <p:sldId id="384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2" r:id="rId26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8F4"/>
    <a:srgbClr val="9ED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02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B6BD8-D194-4ADC-A3AC-2F92896873BC}" type="datetimeFigureOut">
              <a:rPr lang="zh-HK" altLang="en-US" smtClean="0"/>
              <a:t>25/3/2020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42200-0C2A-40EE-89E0-37ED4EA59F3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8341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82F68-D715-4097-B8E0-B969F4C544B8}" type="datetimeFigureOut">
              <a:rPr lang="en-US"/>
              <a:pPr>
                <a:defRPr/>
              </a:pPr>
              <a:t>3/25/2020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A234A-85FB-4D4F-8E54-CC34ED4B9FA2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58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E6705-C59C-45C1-AE5B-CDD01213E8C6}" type="datetimeFigureOut">
              <a:rPr lang="en-US"/>
              <a:pPr>
                <a:defRPr/>
              </a:pPr>
              <a:t>3/25/2020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514B5-05FB-442A-B7E6-13FCD633A2C4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770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844D9-1A78-45AE-A1A4-92DD614D93C4}" type="datetimeFigureOut">
              <a:rPr lang="en-US"/>
              <a:pPr>
                <a:defRPr/>
              </a:pPr>
              <a:t>3/25/2020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5B591-22A3-4F81-84C4-7695011C400C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769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10D1F-3F6C-45D6-B2CD-AC6C53950142}" type="datetimeFigureOut">
              <a:rPr lang="en-US"/>
              <a:pPr>
                <a:defRPr/>
              </a:pPr>
              <a:t>3/25/2020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1439D-F9DF-418D-9EDC-ACDA8A9D6C29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524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D6827-9A1E-4F18-BD12-4DE9A310FF0F}" type="datetimeFigureOut">
              <a:rPr lang="en-US"/>
              <a:pPr>
                <a:defRPr/>
              </a:pPr>
              <a:t>3/25/2020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74887-B24A-48D6-8AA9-DFEF875C64F1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545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C4D27-B1F9-42B5-9971-768875FC137E}" type="datetimeFigureOut">
              <a:rPr lang="en-US"/>
              <a:pPr>
                <a:defRPr/>
              </a:pPr>
              <a:t>3/25/2020</a:t>
            </a:fld>
            <a:endParaRPr 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FC8D1-8BBC-4633-8A9E-77DF0E116202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75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09E1-0D61-4548-AE31-689E79AD5F5A}" type="datetimeFigureOut">
              <a:rPr lang="en-US"/>
              <a:pPr>
                <a:defRPr/>
              </a:pPr>
              <a:t>3/25/2020</a:t>
            </a:fld>
            <a:endParaRPr lang="en-US" dirty="0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A1C29-6055-4BF0-B2D9-8052C69F0E39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030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63DFD-D991-4A23-B4AB-7FDB58008A83}" type="datetimeFigureOut">
              <a:rPr lang="en-US"/>
              <a:pPr>
                <a:defRPr/>
              </a:pPr>
              <a:t>3/25/2020</a:t>
            </a:fld>
            <a:endParaRPr lang="en-US" dirty="0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6D04C-4667-4F16-A7B5-D9F11CA63914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402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A458-2BB1-4545-8DCB-A4832FC47CC2}" type="datetimeFigureOut">
              <a:rPr lang="en-US"/>
              <a:pPr>
                <a:defRPr/>
              </a:pPr>
              <a:t>3/25/2020</a:t>
            </a:fld>
            <a:endParaRPr lang="en-US" dirty="0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41D62-F097-4B99-AA47-FB53EC276145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220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5468B-F1B8-48D8-8806-DB29F3B5398D}" type="datetimeFigureOut">
              <a:rPr lang="en-US"/>
              <a:pPr>
                <a:defRPr/>
              </a:pPr>
              <a:t>3/25/2020</a:t>
            </a:fld>
            <a:endParaRPr 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F1B2E-3BE8-4105-949B-02FB1F53E43F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746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DC043-228F-48AA-B32E-0CA631585858}" type="datetimeFigureOut">
              <a:rPr lang="en-US"/>
              <a:pPr>
                <a:defRPr/>
              </a:pPr>
              <a:t>3/25/2020</a:t>
            </a:fld>
            <a:endParaRPr 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5A031-2BD3-44CD-ACB7-455A6E8D450E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137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zh-HK" altLang="en-US" smtClean="0"/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458932A-2121-4919-9EAD-F45A0DDB0613}" type="datetimeFigureOut">
              <a:rPr lang="en-US"/>
              <a:pPr>
                <a:defRPr/>
              </a:pPr>
              <a:t>3/25/2020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EFD71E4-1BC7-4F4C-8D61-778873F23666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ctrTitle" idx="4294967295"/>
          </p:nvPr>
        </p:nvSpPr>
        <p:spPr>
          <a:xfrm>
            <a:off x="0" y="188913"/>
            <a:ext cx="9144000" cy="1470025"/>
          </a:xfrm>
        </p:spPr>
        <p:txBody>
          <a:bodyPr/>
          <a:lstStyle/>
          <a:p>
            <a:pPr eaLnBrk="1" hangingPunct="1"/>
            <a:r>
              <a:rPr lang="en-US" altLang="zh-HK" sz="4000" b="1" dirty="0" smtClean="0"/>
              <a:t>Chapter 5:  Friendship</a:t>
            </a:r>
            <a:endParaRPr lang="zh-HK" altLang="en-US" sz="4000" b="1" dirty="0" smtClean="0"/>
          </a:p>
        </p:txBody>
      </p:sp>
      <p:sp>
        <p:nvSpPr>
          <p:cNvPr id="2051" name="副標題 2"/>
          <p:cNvSpPr>
            <a:spLocks noGrp="1"/>
          </p:cNvSpPr>
          <p:nvPr>
            <p:ph type="subTitle" idx="4294967295"/>
          </p:nvPr>
        </p:nvSpPr>
        <p:spPr>
          <a:xfrm>
            <a:off x="395288" y="1125538"/>
            <a:ext cx="7848600" cy="22542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en-US" altLang="zh-HK" sz="4000" b="1" dirty="0" smtClean="0">
              <a:solidFill>
                <a:srgbClr val="984807"/>
              </a:solidFill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altLang="zh-HK" sz="4000" b="1" dirty="0" smtClean="0">
                <a:solidFill>
                  <a:srgbClr val="376092"/>
                </a:solidFill>
              </a:rPr>
              <a:t>new words</a:t>
            </a:r>
            <a:endParaRPr lang="zh-HK" altLang="en-US" sz="4000" b="1" dirty="0" smtClean="0">
              <a:solidFill>
                <a:srgbClr val="3760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569647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generous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2050" name="Picture 2" descr="“generous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531938"/>
            <a:ext cx="8049711" cy="457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直線單箭頭接點 15"/>
          <p:cNvCxnSpPr/>
          <p:nvPr/>
        </p:nvCxnSpPr>
        <p:spPr>
          <a:xfrm>
            <a:off x="4011216" y="1235075"/>
            <a:ext cx="128736" cy="11138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84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569647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chat</a:t>
            </a:r>
            <a: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ted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2" name="Picture 2" descr="“people chating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35075"/>
            <a:ext cx="72390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90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9143999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We </a:t>
            </a:r>
            <a:r>
              <a:rPr lang="en-US" altLang="zh-HK" u="sng" dirty="0" smtClean="0">
                <a:uFill>
                  <a:solidFill>
                    <a:schemeClr val="tx1"/>
                  </a:solidFill>
                </a:uFill>
                <a:latin typeface="Comic Sans MS" panose="030F0702030302020204" pitchFamily="66" charset="0"/>
              </a:rPr>
              <a:t>got on like </a:t>
            </a:r>
            <a:r>
              <a:rPr lang="en-US" altLang="zh-HK" u="sng" dirty="0" smtClean="0">
                <a:solidFill>
                  <a:srgbClr val="FF0000"/>
                </a:solidFill>
                <a:uFill>
                  <a:solidFill>
                    <a:schemeClr val="tx1"/>
                  </a:solidFill>
                </a:uFill>
                <a:latin typeface="Comic Sans MS" panose="030F0702030302020204" pitchFamily="66" charset="0"/>
              </a:rPr>
              <a:t>a house on fire</a:t>
            </a:r>
            <a:r>
              <a:rPr lang="en-US" altLang="zh-HK" dirty="0" smtClean="0">
                <a:latin typeface="Comic Sans MS" panose="030F0702030302020204" pitchFamily="66" charset="0"/>
              </a:rPr>
              <a:t>. </a:t>
            </a:r>
            <a:endParaRPr lang="zh-HK" altLang="en-US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3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4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5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6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7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8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9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0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1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2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3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4100" name="Picture 4" descr="“got on like a house on fire”的图片搜索结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" t="7103" r="13463" b="6696"/>
          <a:stretch/>
        </p:blipFill>
        <p:spPr bwMode="auto">
          <a:xfrm>
            <a:off x="276250" y="1000882"/>
            <a:ext cx="5369025" cy="585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橢圓 16"/>
          <p:cNvSpPr/>
          <p:nvPr/>
        </p:nvSpPr>
        <p:spPr>
          <a:xfrm>
            <a:off x="457200" y="2141947"/>
            <a:ext cx="5410944" cy="135906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4102" name="Picture 6" descr="“make friends”的图片搜索结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150" y="2141947"/>
            <a:ext cx="26193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18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9143999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I arrived at 10 o’clock </a:t>
            </a:r>
            <a:r>
              <a:rPr lang="en-US" altLang="zh-HK" u="sng" dirty="0" smtClean="0">
                <a:solidFill>
                  <a:srgbClr val="FF0000"/>
                </a:solidFill>
                <a:uFill>
                  <a:solidFill>
                    <a:schemeClr val="tx1"/>
                  </a:solidFill>
                </a:uFill>
                <a:latin typeface="Comic Sans MS" panose="030F0702030302020204" pitchFamily="66" charset="0"/>
              </a:rPr>
              <a:t>on the dot</a:t>
            </a:r>
            <a:r>
              <a:rPr lang="en-US" altLang="zh-HK" dirty="0" smtClean="0">
                <a:latin typeface="Comic Sans MS" panose="030F0702030302020204" pitchFamily="66" charset="0"/>
              </a:rPr>
              <a:t>. </a:t>
            </a:r>
            <a:endParaRPr lang="zh-HK" altLang="en-US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3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4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5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6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7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8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9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0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1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2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3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2" name="Picture 2" descr="“on time”的图片搜索结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57"/>
          <a:stretch/>
        </p:blipFill>
        <p:spPr bwMode="auto">
          <a:xfrm>
            <a:off x="616471" y="1274589"/>
            <a:ext cx="8063454" cy="424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橢圓 17"/>
          <p:cNvSpPr/>
          <p:nvPr/>
        </p:nvSpPr>
        <p:spPr>
          <a:xfrm>
            <a:off x="457200" y="1122188"/>
            <a:ext cx="4258816" cy="50431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4" name="直線接點 3"/>
          <p:cNvCxnSpPr/>
          <p:nvPr/>
        </p:nvCxnSpPr>
        <p:spPr>
          <a:xfrm>
            <a:off x="5173216" y="1844824"/>
            <a:ext cx="3359224" cy="360040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 flipH="1">
            <a:off x="5173216" y="1684338"/>
            <a:ext cx="3143200" cy="390490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78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9143999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punctual </a:t>
            </a:r>
            <a:endParaRPr lang="zh-HK" altLang="en-US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3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4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5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6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7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8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9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0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1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2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3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2" name="Picture 2" descr="“on time”的图片搜索结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57"/>
          <a:stretch/>
        </p:blipFill>
        <p:spPr bwMode="auto">
          <a:xfrm>
            <a:off x="616471" y="1274589"/>
            <a:ext cx="8063454" cy="424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橢圓 17"/>
          <p:cNvSpPr/>
          <p:nvPr/>
        </p:nvSpPr>
        <p:spPr>
          <a:xfrm>
            <a:off x="457200" y="1122188"/>
            <a:ext cx="4258816" cy="50431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4" name="直線接點 3"/>
          <p:cNvCxnSpPr/>
          <p:nvPr/>
        </p:nvCxnSpPr>
        <p:spPr>
          <a:xfrm>
            <a:off x="5173216" y="1844824"/>
            <a:ext cx="3359224" cy="360040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 flipH="1">
            <a:off x="5173216" y="1684338"/>
            <a:ext cx="3143200" cy="390490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77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9143999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wait patient</a:t>
            </a:r>
            <a: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ly</a:t>
            </a:r>
            <a:endParaRPr lang="zh-HK" altLang="en-US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3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4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5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6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7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8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9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0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1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2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3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6146" name="Picture 2" descr="“wait patiently cartoon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86" y="1426989"/>
            <a:ext cx="6930770" cy="396044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00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9143999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pretend</a:t>
            </a:r>
            <a:endParaRPr lang="zh-HK" altLang="en-US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3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4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5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6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7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8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9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0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1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2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3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16386" name="Picture 2" descr="“pretend clipart”的图片搜索结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3"/>
          <a:stretch/>
        </p:blipFill>
        <p:spPr bwMode="auto">
          <a:xfrm>
            <a:off x="2987824" y="1379538"/>
            <a:ext cx="3803898" cy="485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7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9143999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offer to help</a:t>
            </a:r>
            <a:endParaRPr lang="zh-HK" altLang="en-US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3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4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5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6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7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8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9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0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1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2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3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17410" name="Picture 2" descr="“offer to help clipart”的图片搜索结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7"/>
          <a:stretch/>
        </p:blipFill>
        <p:spPr bwMode="auto">
          <a:xfrm>
            <a:off x="1066800" y="1235075"/>
            <a:ext cx="6631749" cy="392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直線單箭頭接點 15"/>
          <p:cNvCxnSpPr/>
          <p:nvPr/>
        </p:nvCxnSpPr>
        <p:spPr>
          <a:xfrm>
            <a:off x="4211960" y="930275"/>
            <a:ext cx="1152128" cy="156262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98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9143999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nervous</a:t>
            </a:r>
            <a:endParaRPr lang="zh-HK" altLang="en-US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3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4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5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6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7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8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9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0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1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2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3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7170" name="Picture 2" descr="“nervous cartoon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6373"/>
            <a:ext cx="6457528" cy="431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02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9143999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confident</a:t>
            </a:r>
            <a:endParaRPr lang="zh-HK" altLang="en-US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3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4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5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6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7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8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9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0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1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2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3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9218" name="Picture 2" descr="“confident student cartoon”的图片搜索结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44" y="1463675"/>
            <a:ext cx="5925213" cy="444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圓角矩形圖說文字 1"/>
          <p:cNvSpPr/>
          <p:nvPr/>
        </p:nvSpPr>
        <p:spPr>
          <a:xfrm>
            <a:off x="4932040" y="930275"/>
            <a:ext cx="3384376" cy="1490613"/>
          </a:xfrm>
          <a:prstGeom prst="wedgeRoundRectCallout">
            <a:avLst>
              <a:gd name="adj1" fmla="val -45600"/>
              <a:gd name="adj2" fmla="val 752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400" b="1" dirty="0" smtClean="0"/>
              <a:t>I can do it!</a:t>
            </a:r>
            <a:endParaRPr lang="zh-HK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50531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Canada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1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2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3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4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5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6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7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8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9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7420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7421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" name="AutoShape 19" descr="“the big buddha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57346" name="Picture 2" descr="“Canada map”的图片搜索结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92" y="1198675"/>
            <a:ext cx="7581836" cy="45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5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9143999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show off</a:t>
            </a:r>
            <a:endParaRPr lang="zh-HK" altLang="en-US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3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4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5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6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7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8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9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0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1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2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3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10244" name="Picture 4" descr="“show off cartoon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73200"/>
            <a:ext cx="2056902" cy="54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123728" y="2785925"/>
            <a:ext cx="1607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4000" b="1" dirty="0" smtClean="0">
                <a:solidFill>
                  <a:srgbClr val="FF0000"/>
                </a:solidFill>
              </a:rPr>
              <a:t>$$$</a:t>
            </a:r>
            <a:endParaRPr lang="zh-HK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6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9143999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modest</a:t>
            </a:r>
            <a:endParaRPr lang="zh-HK" altLang="en-US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3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4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5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6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7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8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9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0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1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2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3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11266" name="Picture 2" descr="“modest clipart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851" y="1163588"/>
            <a:ext cx="5309320" cy="5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37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9143999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active</a:t>
            </a:r>
            <a:endParaRPr lang="zh-HK" altLang="en-US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3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4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5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6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7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8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9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0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1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2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3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2" name="AutoShape 4" descr="“active lazy clipart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3" name="AutoShape 6" descr="“active lazy clipart”的图片搜索结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2298" name="Picture 10" descr="“active lazy clipart”的图片搜索结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7"/>
          <a:stretch/>
        </p:blipFill>
        <p:spPr bwMode="auto">
          <a:xfrm>
            <a:off x="2198695" y="1684338"/>
            <a:ext cx="4746607" cy="383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427984" y="3284984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≠</a:t>
            </a:r>
            <a:endParaRPr lang="zh-HK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9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9143999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energetic</a:t>
            </a:r>
            <a:endParaRPr lang="zh-HK" altLang="en-US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3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4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5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6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7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8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9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0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1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2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3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13314" name="Picture 2" descr="“energetic clipart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65560"/>
            <a:ext cx="4943847" cy="537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5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9143999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a shop assistant</a:t>
            </a:r>
            <a:endParaRPr lang="zh-HK" altLang="en-US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3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4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5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6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7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8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9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0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1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2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3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14338" name="Picture 2" descr="“a shop assistant clipart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50" y="1344737"/>
            <a:ext cx="6608625" cy="52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93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9143999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shy</a:t>
            </a:r>
            <a:endParaRPr lang="zh-HK" altLang="en-US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3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4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5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6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7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8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9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0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1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2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3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15362" name="Picture 2" descr="“shy clipart”的图片搜索结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0"/>
          <a:stretch/>
        </p:blipFill>
        <p:spPr bwMode="auto">
          <a:xfrm>
            <a:off x="2879810" y="1082675"/>
            <a:ext cx="3384377" cy="578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62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569647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lonely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2" name="Picture 2" descr="“lonely”的图片搜索结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8" y="1387475"/>
            <a:ext cx="7932099" cy="528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Harry Potter </a:t>
            </a:r>
            <a:r>
              <a:rPr lang="en-US" altLang="zh-HK" dirty="0" smtClean="0">
                <a:latin typeface="Comic Sans MS" panose="030F0702030302020204" pitchFamily="66" charset="0"/>
              </a:rPr>
              <a:t>books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99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0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1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2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3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4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5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6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7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4108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4109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2" name="Picture 2" descr="“Harry Potter books”的图片搜索结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7"/>
          <a:stretch/>
        </p:blipFill>
        <p:spPr bwMode="auto">
          <a:xfrm>
            <a:off x="1317625" y="1340768"/>
            <a:ext cx="6743700" cy="535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 idx="4294967295"/>
          </p:nvPr>
        </p:nvSpPr>
        <p:spPr>
          <a:xfrm>
            <a:off x="35496" y="197768"/>
            <a:ext cx="9001695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spot</a:t>
            </a:r>
            <a: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ted</a:t>
            </a:r>
            <a:b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altLang="zh-HK" dirty="0" smtClean="0">
                <a:latin typeface="Comic Sans MS" panose="030F0702030302020204" pitchFamily="66" charset="0"/>
              </a:rPr>
              <a:t>e.g. Can you </a:t>
            </a:r>
            <a:r>
              <a:rPr lang="en-US" altLang="zh-HK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spot</a:t>
            </a:r>
            <a:r>
              <a:rPr lang="en-US" altLang="zh-HK" dirty="0" smtClean="0">
                <a:latin typeface="Comic Sans MS" panose="030F0702030302020204" pitchFamily="66" charset="0"/>
              </a:rPr>
              <a:t> the differences?</a:t>
            </a:r>
            <a:endParaRPr lang="zh-HK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5123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4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5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6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7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8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9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0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1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2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3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23558" name="Picture 6" descr="https://www.peoplemagazine.co.za/wp-content/uploads/2017/07/hocus_focus-675x10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9"/>
          <a:stretch/>
        </p:blipFill>
        <p:spPr bwMode="auto">
          <a:xfrm>
            <a:off x="2771800" y="1469109"/>
            <a:ext cx="3710942" cy="534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橢圓 16"/>
          <p:cNvSpPr/>
          <p:nvPr/>
        </p:nvSpPr>
        <p:spPr>
          <a:xfrm>
            <a:off x="5508104" y="2060848"/>
            <a:ext cx="1152128" cy="7200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橢圓 17"/>
          <p:cNvSpPr/>
          <p:nvPr/>
        </p:nvSpPr>
        <p:spPr>
          <a:xfrm>
            <a:off x="5462736" y="4797152"/>
            <a:ext cx="1152128" cy="7200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7759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a display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3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4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5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6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7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8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9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0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1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2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3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2" name="Picture 2" descr="“a book display near the entrance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81112"/>
            <a:ext cx="7436555" cy="418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橢圓 2"/>
          <p:cNvSpPr/>
          <p:nvPr/>
        </p:nvSpPr>
        <p:spPr>
          <a:xfrm>
            <a:off x="1619672" y="1281112"/>
            <a:ext cx="3888432" cy="418306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the entrance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3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4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5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6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7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8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9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0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1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2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3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2" name="Picture 2" descr="“a book display near the entrance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81112"/>
            <a:ext cx="7436555" cy="418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直線單箭頭接點 15"/>
          <p:cNvCxnSpPr/>
          <p:nvPr/>
        </p:nvCxnSpPr>
        <p:spPr>
          <a:xfrm flipH="1">
            <a:off x="1676401" y="930275"/>
            <a:ext cx="1023391" cy="113057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65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9143999" cy="1639714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I’ve </a:t>
            </a:r>
            <a:r>
              <a:rPr lang="en-US" altLang="zh-HK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waited ages </a:t>
            </a:r>
            <a:r>
              <a:rPr lang="en-US" altLang="zh-HK" dirty="0" smtClean="0">
                <a:latin typeface="Comic Sans MS" panose="030F0702030302020204" pitchFamily="66" charset="0"/>
              </a:rPr>
              <a:t>to read this. </a:t>
            </a:r>
            <a:br>
              <a:rPr lang="en-US" altLang="zh-HK" dirty="0" smtClean="0">
                <a:latin typeface="Comic Sans MS" panose="030F0702030302020204" pitchFamily="66" charset="0"/>
              </a:rPr>
            </a:br>
            <a:r>
              <a:rPr lang="en-US" altLang="zh-HK" dirty="0" smtClean="0">
                <a:latin typeface="Comic Sans MS" panose="030F0702030302020204" pitchFamily="66" charset="0"/>
              </a:rPr>
              <a:t> </a:t>
            </a:r>
            <a:r>
              <a:rPr lang="en-US" altLang="zh-HK" sz="3200" dirty="0" smtClean="0">
                <a:latin typeface="Comic Sans MS" panose="030F0702030302020204" pitchFamily="66" charset="0"/>
              </a:rPr>
              <a:t>(= waited for a very long time)</a:t>
            </a:r>
            <a:endParaRPr lang="zh-HK" altLang="en-US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3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4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5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6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7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8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9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0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1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2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3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1026" name="Picture 2" descr="“waited ages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3086"/>
            <a:ext cx="5215086" cy="496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91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9143999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My face </a:t>
            </a:r>
            <a: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fell</a:t>
            </a:r>
            <a:r>
              <a:rPr lang="en-US" altLang="zh-HK" dirty="0" smtClean="0">
                <a:latin typeface="Comic Sans MS" panose="030F0702030302020204" pitchFamily="66" charset="0"/>
              </a:rPr>
              <a:t>. </a:t>
            </a:r>
            <a:r>
              <a:rPr lang="en-US" altLang="zh-HK" sz="3200" dirty="0" smtClean="0">
                <a:latin typeface="Comic Sans MS" panose="030F0702030302020204" pitchFamily="66" charset="0"/>
              </a:rPr>
              <a:t>(= started to look unhappy)</a:t>
            </a:r>
            <a:endParaRPr lang="zh-HK" altLang="en-US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3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4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5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6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7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8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9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0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1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2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3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2" name="Picture 2" descr="“unhappy emotions gif”的图片搜索结果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74738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9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</TotalTime>
  <Words>97</Words>
  <Application>Microsoft Office PowerPoint</Application>
  <PresentationFormat>如螢幕大小 (4:3)</PresentationFormat>
  <Paragraphs>30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1" baseType="lpstr">
      <vt:lpstr>宋体</vt:lpstr>
      <vt:lpstr>新細明體</vt:lpstr>
      <vt:lpstr>Arial</vt:lpstr>
      <vt:lpstr>Calibri</vt:lpstr>
      <vt:lpstr>Comic Sans MS</vt:lpstr>
      <vt:lpstr>Office 佈景主題</vt:lpstr>
      <vt:lpstr>Chapter 5:  Friendship</vt:lpstr>
      <vt:lpstr>Canada</vt:lpstr>
      <vt:lpstr>lonely</vt:lpstr>
      <vt:lpstr>Harry Potter books</vt:lpstr>
      <vt:lpstr>spotted e.g. Can you spot the differences?</vt:lpstr>
      <vt:lpstr>a display</vt:lpstr>
      <vt:lpstr>the entrance</vt:lpstr>
      <vt:lpstr>I’ve waited ages to read this.   (= waited for a very long time)</vt:lpstr>
      <vt:lpstr>My face fell. (= started to look unhappy)</vt:lpstr>
      <vt:lpstr>generous</vt:lpstr>
      <vt:lpstr>chatted</vt:lpstr>
      <vt:lpstr>We got on like a house on fire. </vt:lpstr>
      <vt:lpstr>I arrived at 10 o’clock on the dot. </vt:lpstr>
      <vt:lpstr>punctual </vt:lpstr>
      <vt:lpstr>wait patiently</vt:lpstr>
      <vt:lpstr>pretend</vt:lpstr>
      <vt:lpstr>offer to help</vt:lpstr>
      <vt:lpstr>nervous</vt:lpstr>
      <vt:lpstr>confident</vt:lpstr>
      <vt:lpstr>show off</vt:lpstr>
      <vt:lpstr>modest</vt:lpstr>
      <vt:lpstr>active</vt:lpstr>
      <vt:lpstr>energetic</vt:lpstr>
      <vt:lpstr>a shop assistant</vt:lpstr>
      <vt:lpstr>shy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YEUNG_SAU_CHUN</cp:lastModifiedBy>
  <cp:revision>170</cp:revision>
  <dcterms:created xsi:type="dcterms:W3CDTF">2014-09-07T15:49:13Z</dcterms:created>
  <dcterms:modified xsi:type="dcterms:W3CDTF">2020-03-25T15:24:21Z</dcterms:modified>
</cp:coreProperties>
</file>