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8" r:id="rId2"/>
    <p:sldId id="346" r:id="rId3"/>
    <p:sldId id="309" r:id="rId4"/>
    <p:sldId id="284" r:id="rId5"/>
    <p:sldId id="304" r:id="rId6"/>
    <p:sldId id="342" r:id="rId7"/>
    <p:sldId id="343" r:id="rId8"/>
    <p:sldId id="331" r:id="rId9"/>
    <p:sldId id="306" r:id="rId10"/>
    <p:sldId id="344" r:id="rId11"/>
    <p:sldId id="305" r:id="rId12"/>
    <p:sldId id="345" r:id="rId13"/>
    <p:sldId id="332" r:id="rId14"/>
    <p:sldId id="333" r:id="rId15"/>
    <p:sldId id="347" r:id="rId16"/>
    <p:sldId id="348" r:id="rId17"/>
    <p:sldId id="308" r:id="rId18"/>
    <p:sldId id="311" r:id="rId19"/>
    <p:sldId id="313" r:id="rId20"/>
    <p:sldId id="307" r:id="rId21"/>
    <p:sldId id="349" r:id="rId22"/>
    <p:sldId id="350" r:id="rId23"/>
    <p:sldId id="352" r:id="rId24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8F4"/>
    <a:srgbClr val="9ED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020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B6BD8-D194-4ADC-A3AC-2F92896873BC}" type="datetimeFigureOut">
              <a:rPr lang="zh-HK" altLang="en-US" smtClean="0"/>
              <a:t>21/3/2020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42200-0C2A-40EE-89E0-37ED4EA59F3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341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42200-0C2A-40EE-89E0-37ED4EA59F36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129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42200-0C2A-40EE-89E0-37ED4EA59F36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9282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2F68-D715-4097-B8E0-B969F4C544B8}" type="datetimeFigureOut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A234A-85FB-4D4F-8E54-CC34ED4B9FA2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58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6705-C59C-45C1-AE5B-CDD01213E8C6}" type="datetimeFigureOut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514B5-05FB-442A-B7E6-13FCD633A2C4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770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844D9-1A78-45AE-A1A4-92DD614D93C4}" type="datetimeFigureOut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5B591-22A3-4F81-84C4-7695011C400C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769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0D1F-3F6C-45D6-B2CD-AC6C53950142}" type="datetimeFigureOut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1439D-F9DF-418D-9EDC-ACDA8A9D6C29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524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D6827-9A1E-4F18-BD12-4DE9A310FF0F}" type="datetimeFigureOut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74887-B24A-48D6-8AA9-DFEF875C64F1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545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4D27-B1F9-42B5-9971-768875FC137E}" type="datetimeFigureOut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FC8D1-8BBC-4633-8A9E-77DF0E116202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75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09E1-0D61-4548-AE31-689E79AD5F5A}" type="datetimeFigureOut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A1C29-6055-4BF0-B2D9-8052C69F0E39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030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63DFD-D991-4A23-B4AB-7FDB58008A83}" type="datetimeFigureOut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6D04C-4667-4F16-A7B5-D9F11CA63914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402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A458-2BB1-4545-8DCB-A4832FC47CC2}" type="datetimeFigureOut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41D62-F097-4B99-AA47-FB53EC276145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220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5468B-F1B8-48D8-8806-DB29F3B5398D}" type="datetimeFigureOut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F1B2E-3BE8-4105-949B-02FB1F53E43F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746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DC043-228F-48AA-B32E-0CA631585858}" type="datetimeFigureOut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5A031-2BD3-44CD-ACB7-455A6E8D450E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137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HK" altLang="en-US" smtClean="0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58932A-2121-4919-9EAD-F45A0DDB0613}" type="datetimeFigureOut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FD71E4-1BC7-4F4C-8D61-778873F23666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zh-HK" sz="4000" b="1" dirty="0" smtClean="0"/>
              <a:t>Chapter 3:  Green living</a:t>
            </a:r>
            <a:endParaRPr lang="zh-HK" altLang="en-US" sz="4000" b="1" dirty="0" smtClean="0"/>
          </a:p>
        </p:txBody>
      </p:sp>
      <p:sp>
        <p:nvSpPr>
          <p:cNvPr id="2051" name="副標題 2"/>
          <p:cNvSpPr>
            <a:spLocks noGrp="1"/>
          </p:cNvSpPr>
          <p:nvPr>
            <p:ph type="subTitle" idx="4294967295"/>
          </p:nvPr>
        </p:nvSpPr>
        <p:spPr>
          <a:xfrm>
            <a:off x="395288" y="1125538"/>
            <a:ext cx="7848600" cy="22542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en-US" altLang="zh-HK" sz="4000" b="1" dirty="0" smtClean="0">
              <a:solidFill>
                <a:srgbClr val="984807"/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zh-HK" sz="4000" b="1" dirty="0" smtClean="0">
                <a:solidFill>
                  <a:schemeClr val="bg2">
                    <a:lumMod val="25000"/>
                  </a:schemeClr>
                </a:solidFill>
              </a:rPr>
              <a:t>Global warming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zh-HK" sz="4000" b="1" dirty="0" smtClean="0">
                <a:solidFill>
                  <a:srgbClr val="376092"/>
                </a:solidFill>
              </a:rPr>
              <a:t>new words</a:t>
            </a:r>
            <a:endParaRPr lang="zh-HK" altLang="en-US" sz="4000" b="1" dirty="0" smtClean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“oil, gas, coal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4"/>
          <a:stretch/>
        </p:blipFill>
        <p:spPr bwMode="auto">
          <a:xfrm>
            <a:off x="457200" y="625475"/>
            <a:ext cx="8242852" cy="532380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0" name="標題 1"/>
          <p:cNvSpPr>
            <a:spLocks noGrp="1"/>
          </p:cNvSpPr>
          <p:nvPr>
            <p:ph type="title" idx="4294967295"/>
          </p:nvPr>
        </p:nvSpPr>
        <p:spPr>
          <a:xfrm>
            <a:off x="539552" y="1562101"/>
            <a:ext cx="8160500" cy="1143000"/>
          </a:xfrm>
          <a:solidFill>
            <a:schemeClr val="bg1"/>
          </a:solidFill>
        </p:spPr>
        <p:txBody>
          <a:bodyPr/>
          <a:lstStyle/>
          <a:p>
            <a:pPr algn="r" eaLnBrk="1" hangingPunct="1"/>
            <a:r>
              <a:rPr lang="en-US" altLang="zh-HK" dirty="0" smtClean="0">
                <a:latin typeface="Comic Sans MS" panose="030F0702030302020204" pitchFamily="66" charset="0"/>
              </a:rPr>
              <a:t>coal           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oil       </a:t>
            </a:r>
            <a:r>
              <a:rPr lang="en-US" altLang="zh-HK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natural gas</a:t>
            </a:r>
            <a:endParaRPr lang="zh-HK" altLang="en-US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172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3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4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5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6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7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8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9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7180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7181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48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49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0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1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2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3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4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5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6156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6157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8194" name="Picture 2" descr="“greenhouse gases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7875"/>
            <a:ext cx="5764764" cy="574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標題 1"/>
          <p:cNvSpPr>
            <a:spLocks noGrp="1"/>
          </p:cNvSpPr>
          <p:nvPr>
            <p:ph type="title" idx="4294967295"/>
          </p:nvPr>
        </p:nvSpPr>
        <p:spPr>
          <a:xfrm>
            <a:off x="3131840" y="0"/>
            <a:ext cx="4860032" cy="153193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greenhouse gas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2949574" y="1412189"/>
            <a:ext cx="3142977" cy="17614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8196" name="Picture 4" descr="“greenhouse gases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59" y="3173619"/>
            <a:ext cx="3607141" cy="210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 idx="4294967295"/>
          </p:nvPr>
        </p:nvSpPr>
        <p:spPr>
          <a:xfrm>
            <a:off x="636129" y="419894"/>
            <a:ext cx="7968319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a blanket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820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820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0242" name="Picture 2" descr="“blanket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88" y="1715294"/>
            <a:ext cx="57150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直線單箭頭接點 15"/>
          <p:cNvCxnSpPr/>
          <p:nvPr/>
        </p:nvCxnSpPr>
        <p:spPr>
          <a:xfrm>
            <a:off x="4860032" y="1379538"/>
            <a:ext cx="936105" cy="22654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47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 idx="4294967295"/>
          </p:nvPr>
        </p:nvSpPr>
        <p:spPr>
          <a:xfrm>
            <a:off x="636129" y="419894"/>
            <a:ext cx="7968319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the heat-trapping 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blanket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820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820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9220" name="Picture 4" descr="“greenhouse gases blanket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62" y="1363886"/>
            <a:ext cx="6730851" cy="50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4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escape (escap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ing</a:t>
            </a:r>
            <a:r>
              <a:rPr lang="en-US" altLang="zh-HK" dirty="0" smtClean="0">
                <a:latin typeface="Comic Sans MS" panose="030F0702030302020204" pitchFamily="66" charset="0"/>
              </a:rPr>
              <a:t>)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2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3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4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5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6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7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8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9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0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1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" name="AutoShape 19" descr="“the big buddha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2290" name="Picture 2" descr="“thief escape”的图片搜索结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017" y="1503364"/>
            <a:ext cx="4931965" cy="493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the carbon </a:t>
            </a:r>
            <a:r>
              <a:rPr lang="en-US" altLang="zh-HK" dirty="0">
                <a:latin typeface="Comic Sans MS" panose="030F0702030302020204" pitchFamily="66" charset="0"/>
              </a:rPr>
              <a:t>footprint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2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3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4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5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6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7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8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9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0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1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" name="AutoShape 19" descr="“the big buddha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4338" name="Picture 2" descr="“carbon footprint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"/>
          <a:stretch/>
        </p:blipFill>
        <p:spPr bwMode="auto">
          <a:xfrm>
            <a:off x="2236333" y="1074738"/>
            <a:ext cx="3655924" cy="578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0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>
          <a:xfrm>
            <a:off x="250825" y="-27384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the 3 R’s of recycling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2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3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4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5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6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7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8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9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0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1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" name="AutoShape 19" descr="“the big buddha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3314" name="Picture 2" descr="“3 Rs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95" y="838065"/>
            <a:ext cx="6967537" cy="647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 idx="4294967295"/>
          </p:nvPr>
        </p:nvSpPr>
        <p:spPr>
          <a:xfrm>
            <a:off x="304800" y="-27384"/>
            <a:ext cx="8507846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dispos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able</a:t>
            </a:r>
            <a:r>
              <a:rPr lang="en-US" altLang="zh-HK" dirty="0" smtClean="0">
                <a:latin typeface="Comic Sans MS" panose="030F0702030302020204" pitchFamily="66" charset="0"/>
              </a:rPr>
              <a:t> (dispose)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19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9220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9221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9222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9223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9224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9225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9226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9228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9229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5362" name="Picture 2" descr="“disposable vs reusable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43086"/>
            <a:ext cx="6641901" cy="548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橢圓 15"/>
          <p:cNvSpPr/>
          <p:nvPr/>
        </p:nvSpPr>
        <p:spPr>
          <a:xfrm>
            <a:off x="1219200" y="1082675"/>
            <a:ext cx="3142977" cy="1122189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lemonade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11267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268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269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270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271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272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273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274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275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1276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1277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6386" name="Picture 2" descr="“lemonade”的图片搜索结果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/>
          <a:stretch/>
        </p:blipFill>
        <p:spPr bwMode="auto">
          <a:xfrm>
            <a:off x="2206229" y="1227138"/>
            <a:ext cx="4484902" cy="558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energy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1331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1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1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1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1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2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2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2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2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332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332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7410" name="Picture 2" descr="“energy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2" b="16132"/>
          <a:stretch/>
        </p:blipFill>
        <p:spPr bwMode="auto">
          <a:xfrm>
            <a:off x="107505" y="1497164"/>
            <a:ext cx="8939334" cy="517219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the Earth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1266" name="Picture 2" descr="“the Earth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235075"/>
            <a:ext cx="4762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5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 idx="4294967295"/>
          </p:nvPr>
        </p:nvSpPr>
        <p:spPr>
          <a:xfrm>
            <a:off x="269081" y="190500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protein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819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820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820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 bwMode="auto">
          <a:xfrm>
            <a:off x="5076056" y="1552959"/>
            <a:ext cx="360880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0" lang="en-US" altLang="zh-HK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animal protein</a:t>
            </a:r>
            <a:endParaRPr kumimoji="0" lang="zh-HK" altLang="en-US" sz="4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 bwMode="auto">
          <a:xfrm>
            <a:off x="152400" y="1605730"/>
            <a:ext cx="425043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0" lang="en-US" altLang="zh-HK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plant protein</a:t>
            </a:r>
            <a:endParaRPr kumimoji="0" lang="zh-HK" altLang="en-US" sz="40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AutoShape 2" descr="“animal protein plant protein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8438" name="Picture 6" descr="“animal protein plant protein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7" t="33937" r="10030" b="21964"/>
          <a:stretch/>
        </p:blipFill>
        <p:spPr bwMode="auto">
          <a:xfrm>
            <a:off x="-36512" y="2893193"/>
            <a:ext cx="9128779" cy="28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橢圓 20"/>
          <p:cNvSpPr/>
          <p:nvPr/>
        </p:nvSpPr>
        <p:spPr>
          <a:xfrm>
            <a:off x="4332833" y="980728"/>
            <a:ext cx="4775671" cy="521826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橢圓 21"/>
          <p:cNvSpPr/>
          <p:nvPr/>
        </p:nvSpPr>
        <p:spPr>
          <a:xfrm>
            <a:off x="72008" y="1047750"/>
            <a:ext cx="4211675" cy="521826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local </a:t>
            </a:r>
            <a:r>
              <a:rPr lang="en-US" altLang="zh-HK" dirty="0" smtClean="0">
                <a:latin typeface="Comic Sans MS" panose="030F0702030302020204" pitchFamily="66" charset="0"/>
              </a:rPr>
              <a:t>vegetables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1331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1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1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1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1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2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2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2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2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332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332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9458" name="Picture 2" descr="“local vegetables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9" y="1683594"/>
            <a:ext cx="8361237" cy="433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橢圓 15"/>
          <p:cNvSpPr/>
          <p:nvPr/>
        </p:nvSpPr>
        <p:spPr>
          <a:xfrm>
            <a:off x="2949575" y="1412189"/>
            <a:ext cx="1118370" cy="17614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887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poetry / poem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1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1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1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1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2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2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2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2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332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332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20482" name="Picture 2" descr="“kids poems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400845"/>
            <a:ext cx="3684862" cy="493396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“kids poems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74949"/>
            <a:ext cx="5426919" cy="436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an air-con (</a:t>
            </a:r>
            <a:r>
              <a:rPr lang="en-US" altLang="zh-HK" u="sng" dirty="0" smtClean="0">
                <a:uFill>
                  <a:solidFill>
                    <a:srgbClr val="FF0000"/>
                  </a:solidFill>
                </a:uFill>
                <a:latin typeface="Comic Sans MS" panose="030F0702030302020204" pitchFamily="66" charset="0"/>
              </a:rPr>
              <a:t>air-con</a:t>
            </a:r>
            <a:r>
              <a:rPr lang="en-US" altLang="zh-HK" dirty="0" smtClean="0">
                <a:latin typeface="Comic Sans MS" panose="030F0702030302020204" pitchFamily="66" charset="0"/>
              </a:rPr>
              <a:t>ditioner)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1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1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1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1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2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2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2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2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332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332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22530" name="Picture 2" descr="“air-conditioner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3" b="23963"/>
          <a:stretch/>
        </p:blipFill>
        <p:spPr bwMode="auto">
          <a:xfrm>
            <a:off x="1058044" y="1693466"/>
            <a:ext cx="6764759" cy="362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6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“global warming”的图片搜索结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68"/>
          <a:stretch/>
        </p:blipFill>
        <p:spPr bwMode="auto">
          <a:xfrm>
            <a:off x="6608208" y="222250"/>
            <a:ext cx="2265048" cy="201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global warming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026" name="Picture 2" descr="“global warming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9176"/>
            <a:ext cx="47625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 idx="4294967295"/>
          </p:nvPr>
        </p:nvSpPr>
        <p:spPr>
          <a:xfrm>
            <a:off x="210058" y="53975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temperature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4099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0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1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2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3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4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5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6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7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4108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4109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026" name="Picture 2" descr="“temperature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1" b="8890"/>
          <a:stretch/>
        </p:blipFill>
        <p:spPr bwMode="auto">
          <a:xfrm>
            <a:off x="1981200" y="1005816"/>
            <a:ext cx="5183088" cy="583444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increase(increasing)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2050" name="Picture 2" descr="“increasing temperature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35075"/>
            <a:ext cx="5218807" cy="521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5545311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melt(melt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ing</a:t>
            </a:r>
            <a:r>
              <a:rPr lang="en-US" altLang="zh-HK" dirty="0" smtClean="0">
                <a:latin typeface="Comic Sans MS" panose="030F0702030302020204" pitchFamily="66" charset="0"/>
              </a:rPr>
              <a:t>)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3074" name="Picture 2" descr="“melting ice”的图片搜索结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00" y="473075"/>
            <a:ext cx="3477575" cy="217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“melting ice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7" y="2035175"/>
            <a:ext cx="5782598" cy="43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1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4098" name="Picture 2" descr="“the north and south poles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1" b="7732"/>
          <a:stretch/>
        </p:blipFill>
        <p:spPr bwMode="auto">
          <a:xfrm>
            <a:off x="2105025" y="346225"/>
            <a:ext cx="5127929" cy="614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5436096" y="146720"/>
            <a:ext cx="3376358" cy="76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HK" sz="3600" dirty="0" smtClean="0">
                <a:latin typeface="Comic Sans MS" panose="030F0702030302020204" pitchFamily="66" charset="0"/>
              </a:rPr>
              <a:t>the North Pole</a:t>
            </a:r>
            <a:endParaRPr lang="zh-HK" altLang="en-US" sz="3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 bwMode="auto">
          <a:xfrm>
            <a:off x="4219978" y="5949280"/>
            <a:ext cx="3376358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0" lang="en-US" altLang="zh-HK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South Pole</a:t>
            </a:r>
            <a:endParaRPr kumimoji="0" lang="zh-HK" altLang="en-US" sz="3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ocean</a:t>
            </a:r>
            <a:r>
              <a:rPr lang="en-US" altLang="zh-HK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HK" dirty="0" smtClean="0">
                <a:latin typeface="Comic Sans MS" panose="030F0702030302020204" pitchFamily="66" charset="0"/>
              </a:rPr>
              <a:t> are rising(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rise</a:t>
            </a:r>
            <a:r>
              <a:rPr lang="en-US" altLang="zh-HK" dirty="0" smtClean="0">
                <a:latin typeface="Comic Sans MS" panose="030F0702030302020204" pitchFamily="66" charset="0"/>
              </a:rPr>
              <a:t>)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47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48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49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0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1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2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3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4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5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6156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6157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5122" name="Picture 2" descr="“oceans are rising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49" y="1266282"/>
            <a:ext cx="4327275" cy="273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“oceans are rising”的图片搜索结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07" y="1281113"/>
            <a:ext cx="3873253" cy="264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“oceans are rising”的图片搜索结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99" y="4061997"/>
            <a:ext cx="4559099" cy="256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直線單箭頭接點 20"/>
          <p:cNvCxnSpPr/>
          <p:nvPr/>
        </p:nvCxnSpPr>
        <p:spPr>
          <a:xfrm flipH="1" flipV="1">
            <a:off x="7779915" y="521483"/>
            <a:ext cx="2010" cy="5357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22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flood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7171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2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3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4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5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6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7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8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9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7180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7181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6146" name="Picture 2" descr="“floods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6460"/>
            <a:ext cx="6890013" cy="387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</TotalTime>
  <Words>75</Words>
  <Application>Microsoft Office PowerPoint</Application>
  <PresentationFormat>如螢幕大小 (4:3)</PresentationFormat>
  <Paragraphs>31</Paragraphs>
  <Slides>23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9" baseType="lpstr">
      <vt:lpstr>宋体</vt:lpstr>
      <vt:lpstr>新細明體</vt:lpstr>
      <vt:lpstr>Arial</vt:lpstr>
      <vt:lpstr>Calibri</vt:lpstr>
      <vt:lpstr>Comic Sans MS</vt:lpstr>
      <vt:lpstr>Office 佈景主題</vt:lpstr>
      <vt:lpstr>Chapter 3:  Green living</vt:lpstr>
      <vt:lpstr>the Earth</vt:lpstr>
      <vt:lpstr>global warming</vt:lpstr>
      <vt:lpstr>temperature</vt:lpstr>
      <vt:lpstr>increase(increasing)</vt:lpstr>
      <vt:lpstr>melt(melting)</vt:lpstr>
      <vt:lpstr>the North Pole</vt:lpstr>
      <vt:lpstr>oceans are rising(rise)</vt:lpstr>
      <vt:lpstr>floods</vt:lpstr>
      <vt:lpstr>coal           oil       natural gas</vt:lpstr>
      <vt:lpstr>greenhouse gases</vt:lpstr>
      <vt:lpstr>a blanket</vt:lpstr>
      <vt:lpstr>the heat-trapping blanket</vt:lpstr>
      <vt:lpstr>escape (escaping)</vt:lpstr>
      <vt:lpstr>the carbon footprint</vt:lpstr>
      <vt:lpstr>the 3 R’s of recycling</vt:lpstr>
      <vt:lpstr>disposable (dispose)</vt:lpstr>
      <vt:lpstr>lemonade</vt:lpstr>
      <vt:lpstr>energy</vt:lpstr>
      <vt:lpstr>protein</vt:lpstr>
      <vt:lpstr>local vegetables</vt:lpstr>
      <vt:lpstr>poetry / poems</vt:lpstr>
      <vt:lpstr>an air-con (air-conditioner)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Ms Yeung</dc:creator>
  <cp:lastModifiedBy>YEUNG_SAU_CHUN</cp:lastModifiedBy>
  <cp:revision>148</cp:revision>
  <dcterms:created xsi:type="dcterms:W3CDTF">2014-09-07T15:49:13Z</dcterms:created>
  <dcterms:modified xsi:type="dcterms:W3CDTF">2020-03-21T07:04:46Z</dcterms:modified>
</cp:coreProperties>
</file>