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8" r:id="rId2"/>
    <p:sldId id="309" r:id="rId3"/>
    <p:sldId id="284" r:id="rId4"/>
    <p:sldId id="304" r:id="rId5"/>
    <p:sldId id="305" r:id="rId6"/>
    <p:sldId id="331" r:id="rId7"/>
    <p:sldId id="306" r:id="rId8"/>
    <p:sldId id="332" r:id="rId9"/>
    <p:sldId id="307" r:id="rId10"/>
    <p:sldId id="333" r:id="rId11"/>
    <p:sldId id="308" r:id="rId12"/>
    <p:sldId id="310" r:id="rId13"/>
    <p:sldId id="311" r:id="rId14"/>
    <p:sldId id="312" r:id="rId15"/>
    <p:sldId id="313" r:id="rId16"/>
    <p:sldId id="315" r:id="rId17"/>
    <p:sldId id="316" r:id="rId18"/>
    <p:sldId id="317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8F4"/>
    <a:srgbClr val="9ED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0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B6BD8-D194-4ADC-A3AC-2F92896873BC}" type="datetimeFigureOut">
              <a:rPr lang="zh-HK" altLang="en-US" smtClean="0"/>
              <a:t>21/3/2020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42200-0C2A-40EE-89E0-37ED4EA59F3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341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42200-0C2A-40EE-89E0-37ED4EA59F36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129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42200-0C2A-40EE-89E0-37ED4EA59F36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92826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42200-0C2A-40EE-89E0-37ED4EA59F36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641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2F68-D715-4097-B8E0-B969F4C544B8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A234A-85FB-4D4F-8E54-CC34ED4B9FA2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58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6705-C59C-45C1-AE5B-CDD01213E8C6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514B5-05FB-442A-B7E6-13FCD633A2C4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770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844D9-1A78-45AE-A1A4-92DD614D93C4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5B591-22A3-4F81-84C4-7695011C400C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769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0D1F-3F6C-45D6-B2CD-AC6C53950142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1439D-F9DF-418D-9EDC-ACDA8A9D6C29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524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D6827-9A1E-4F18-BD12-4DE9A310FF0F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74887-B24A-48D6-8AA9-DFEF875C64F1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545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4D27-B1F9-42B5-9971-768875FC137E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FC8D1-8BBC-4633-8A9E-77DF0E116202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75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09E1-0D61-4548-AE31-689E79AD5F5A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A1C29-6055-4BF0-B2D9-8052C69F0E39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030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63DFD-D991-4A23-B4AB-7FDB58008A83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6D04C-4667-4F16-A7B5-D9F11CA63914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402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A458-2BB1-4545-8DCB-A4832FC47CC2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41D62-F097-4B99-AA47-FB53EC276145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220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468B-F1B8-48D8-8806-DB29F3B5398D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F1B2E-3BE8-4105-949B-02FB1F53E43F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746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DC043-228F-48AA-B32E-0CA631585858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5A031-2BD3-44CD-ACB7-455A6E8D450E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137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HK" altLang="en-US" smtClean="0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58932A-2121-4919-9EAD-F45A0DDB0613}" type="datetimeFigureOut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FD71E4-1BC7-4F4C-8D61-778873F23666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O3nq0pnGvA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zh-HK" sz="4000" b="1" dirty="0" smtClean="0"/>
              <a:t>Chapter 2:  Eye on the world</a:t>
            </a:r>
            <a:endParaRPr lang="zh-HK" altLang="en-US" sz="4000" b="1" dirty="0" smtClean="0"/>
          </a:p>
        </p:txBody>
      </p:sp>
      <p:sp>
        <p:nvSpPr>
          <p:cNvPr id="2051" name="副標題 2"/>
          <p:cNvSpPr>
            <a:spLocks noGrp="1"/>
          </p:cNvSpPr>
          <p:nvPr>
            <p:ph type="subTitle" idx="4294967295"/>
          </p:nvPr>
        </p:nvSpPr>
        <p:spPr>
          <a:xfrm>
            <a:off x="395288" y="1125538"/>
            <a:ext cx="7848600" cy="22542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en-US" altLang="zh-HK" sz="4000" b="1" dirty="0" smtClean="0">
              <a:solidFill>
                <a:srgbClr val="984807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zh-HK" sz="4000" b="1" dirty="0" smtClean="0">
                <a:solidFill>
                  <a:schemeClr val="bg2">
                    <a:lumMod val="25000"/>
                  </a:schemeClr>
                </a:solidFill>
              </a:rPr>
              <a:t>Children Worldwide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zh-HK" sz="4000" b="1" dirty="0" smtClean="0">
                <a:solidFill>
                  <a:srgbClr val="376092"/>
                </a:solidFill>
              </a:rPr>
              <a:t>new words</a:t>
            </a:r>
            <a:endParaRPr lang="zh-HK" altLang="en-US" sz="4000" b="1" dirty="0" smtClean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Canada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2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3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4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5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6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7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8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9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0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1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" name="AutoShape 19" descr="“the big buddha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57346" name="Picture 2" descr="“Canada map”的图片搜索结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92" y="1198675"/>
            <a:ext cx="7581836" cy="4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 idx="4294967295"/>
          </p:nvPr>
        </p:nvSpPr>
        <p:spPr>
          <a:xfrm>
            <a:off x="1371600" y="388938"/>
            <a:ext cx="7441046" cy="1143000"/>
          </a:xfrm>
        </p:spPr>
        <p:txBody>
          <a:bodyPr/>
          <a:lstStyle/>
          <a:p>
            <a:pPr algn="l" eaLnBrk="1" hangingPunct="1"/>
            <a:r>
              <a:rPr lang="en-US" altLang="zh-HK" dirty="0" err="1" smtClean="0">
                <a:latin typeface="Comic Sans MS" panose="030F0702030302020204" pitchFamily="66" charset="0"/>
              </a:rPr>
              <a:t>co</a:t>
            </a:r>
            <a:r>
              <a:rPr lang="en-US" altLang="zh-HK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HK" dirty="0" err="1" smtClean="0">
                <a:latin typeface="Comic Sans MS" panose="030F0702030302020204" pitchFamily="66" charset="0"/>
              </a:rPr>
              <a:t>y</a:t>
            </a:r>
            <a:r>
              <a:rPr lang="en-US" altLang="zh-HK" dirty="0" smtClean="0">
                <a:latin typeface="Comic Sans MS" panose="030F0702030302020204" pitchFamily="66" charset="0"/>
              </a:rPr>
              <a:t> (British English)</a:t>
            </a:r>
            <a:br>
              <a:rPr lang="en-US" altLang="zh-HK" dirty="0" smtClean="0">
                <a:latin typeface="Comic Sans MS" panose="030F0702030302020204" pitchFamily="66" charset="0"/>
              </a:rPr>
            </a:br>
            <a:r>
              <a:rPr lang="en-US" altLang="zh-HK" dirty="0" smtClean="0">
                <a:latin typeface="Comic Sans MS" panose="030F0702030302020204" pitchFamily="66" charset="0"/>
              </a:rPr>
              <a:t>co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</a:t>
            </a:r>
            <a:r>
              <a:rPr lang="en-US" altLang="zh-HK" dirty="0" smtClean="0">
                <a:latin typeface="Comic Sans MS" panose="030F0702030302020204" pitchFamily="66" charset="0"/>
              </a:rPr>
              <a:t>y (American English)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19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0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1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2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3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4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5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6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7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9228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9229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9234" name="Picture 18" descr="“cozy house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108"/>
            <a:ext cx="6849343" cy="456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355072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a </a:t>
            </a:r>
            <a:r>
              <a:rPr lang="en-US" altLang="zh-HK" dirty="0" err="1" smtClean="0">
                <a:latin typeface="Comic Sans MS" panose="030F0702030302020204" pitchFamily="66" charset="0"/>
              </a:rPr>
              <a:t>cosy</a:t>
            </a:r>
            <a:r>
              <a:rPr lang="en-US" altLang="zh-HK" dirty="0" smtClean="0">
                <a:latin typeface="Comic Sans MS" panose="030F0702030302020204" pitchFamily="66" charset="0"/>
              </a:rPr>
              <a:t> house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024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024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024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024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024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024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025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025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025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025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1030" t="39381" r="46445" b="17801"/>
          <a:stretch/>
        </p:blipFill>
        <p:spPr>
          <a:xfrm>
            <a:off x="632383" y="1524001"/>
            <a:ext cx="7973514" cy="45160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39752" y="4797152"/>
            <a:ext cx="1728192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矩形 19"/>
          <p:cNvSpPr/>
          <p:nvPr/>
        </p:nvSpPr>
        <p:spPr>
          <a:xfrm>
            <a:off x="6012160" y="1417638"/>
            <a:ext cx="936104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614772" y="4597968"/>
            <a:ext cx="13169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800" dirty="0" smtClean="0"/>
              <a:t>a gym</a:t>
            </a:r>
            <a:endParaRPr lang="zh-HK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914400" y="1638301"/>
            <a:ext cx="1209328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矩形 23"/>
          <p:cNvSpPr/>
          <p:nvPr/>
        </p:nvSpPr>
        <p:spPr>
          <a:xfrm>
            <a:off x="899592" y="4141307"/>
            <a:ext cx="1368152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5" name="矩形 24"/>
          <p:cNvSpPr/>
          <p:nvPr/>
        </p:nvSpPr>
        <p:spPr>
          <a:xfrm>
            <a:off x="6804248" y="3208710"/>
            <a:ext cx="936104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4" grpId="0" animBg="1"/>
      <p:bldP spid="22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</a:t>
            </a:r>
            <a:r>
              <a:rPr lang="en-US" altLang="zh-HK" dirty="0" smtClean="0">
                <a:latin typeface="Comic Sans MS" panose="030F0702030302020204" pitchFamily="66" charset="0"/>
              </a:rPr>
              <a:t> chores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7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68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69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70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71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72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73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74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75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1276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1277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1284" name="Picture 20" descr="“do chores”的图片搜索结果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7"/>
          <a:stretch/>
        </p:blipFill>
        <p:spPr bwMode="auto">
          <a:xfrm>
            <a:off x="1406700" y="1094491"/>
            <a:ext cx="6474539" cy="535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mow </a:t>
            </a:r>
            <a:r>
              <a:rPr lang="en-US" altLang="zh-HK" dirty="0" smtClean="0">
                <a:latin typeface="Comic Sans MS" panose="030F0702030302020204" pitchFamily="66" charset="0"/>
              </a:rPr>
              <a:t>the lawn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12291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2292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2293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2294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2295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2296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2297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2298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2299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2300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2301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2" name="AutoShape 16" descr="“sinking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/>
          <a:srcRect l="11030" t="39381" r="67575" b="27660"/>
          <a:stretch/>
        </p:blipFill>
        <p:spPr>
          <a:xfrm>
            <a:off x="1427984" y="1115755"/>
            <a:ext cx="6024336" cy="522031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828800" y="2420888"/>
            <a:ext cx="2311152" cy="28083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矩形 2"/>
          <p:cNvSpPr/>
          <p:nvPr/>
        </p:nvSpPr>
        <p:spPr>
          <a:xfrm>
            <a:off x="1828800" y="1531938"/>
            <a:ext cx="1735088" cy="456902"/>
          </a:xfrm>
          <a:prstGeom prst="rect">
            <a:avLst/>
          </a:prstGeom>
          <a:solidFill>
            <a:srgbClr val="9E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矩形 20"/>
          <p:cNvSpPr/>
          <p:nvPr/>
        </p:nvSpPr>
        <p:spPr>
          <a:xfrm>
            <a:off x="1860528" y="5325734"/>
            <a:ext cx="1991391" cy="479529"/>
          </a:xfrm>
          <a:prstGeom prst="rect">
            <a:avLst/>
          </a:prstGeom>
          <a:solidFill>
            <a:srgbClr val="FAF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shovel</a:t>
            </a:r>
            <a:r>
              <a:rPr lang="en-US" altLang="zh-HK" dirty="0" smtClean="0">
                <a:latin typeface="Comic Sans MS" panose="030F0702030302020204" pitchFamily="66" charset="0"/>
              </a:rPr>
              <a:t> the snow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332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332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3334" name="Picture 22" descr="“shovel the snow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5"/>
          <a:stretch/>
        </p:blipFill>
        <p:spPr bwMode="auto">
          <a:xfrm>
            <a:off x="797784" y="1484784"/>
            <a:ext cx="7620000" cy="530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0" name="Picture 20" descr="“skyscraper”的图片搜索结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8" t="37395" r="9072" b="8712"/>
          <a:stretch/>
        </p:blipFill>
        <p:spPr bwMode="auto">
          <a:xfrm>
            <a:off x="7596336" y="2320273"/>
            <a:ext cx="1544712" cy="391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skyscraper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536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536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536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536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536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536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537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537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537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537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5378" name="Picture 18" descr="“skyscraper”的图片搜索结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 t="10755" r="37619" b="8777"/>
          <a:stretch/>
        </p:blipFill>
        <p:spPr bwMode="auto">
          <a:xfrm>
            <a:off x="0" y="1223310"/>
            <a:ext cx="7841161" cy="500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281615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natural feature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8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6389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6390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6391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6392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6393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6394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6395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6396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6397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6398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6407" name="Picture 23" descr="“natural features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19205" r="6991"/>
          <a:stretch/>
        </p:blipFill>
        <p:spPr bwMode="auto">
          <a:xfrm>
            <a:off x="611559" y="1212992"/>
            <a:ext cx="5720745" cy="401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9" name="Picture 25" descr="“natural features”的图片搜索结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5" t="14695" r="9133"/>
          <a:stretch/>
        </p:blipFill>
        <p:spPr bwMode="auto">
          <a:xfrm>
            <a:off x="6329762" y="1189721"/>
            <a:ext cx="2202678" cy="403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a volcano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2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3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4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5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6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7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8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9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0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1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" name="AutoShape 19" descr="“the big buddha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7431" name="Picture 23" descr="“volcanoes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356011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a hot spring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2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3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4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5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6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7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8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9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0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1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" name="AutoShape 19" descr="“the big buddha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58370" name="Picture 2" descr="“hot springs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63882"/>
            <a:ext cx="60007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7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ambassador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3092" name="Picture 20" descr="“ambassadors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65224"/>
            <a:ext cx="6078553" cy="404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a lake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2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3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4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5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6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7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8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9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0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1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" name="AutoShape 19" descr="“the big buddha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60418" name="Picture 2" descr="“a lake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27138"/>
            <a:ext cx="7128777" cy="516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ski</a:t>
            </a:r>
            <a:r>
              <a:rPr lang="en-US" altLang="zh-HK" dirty="0" smtClean="0">
                <a:latin typeface="Comic Sans MS" panose="030F0702030302020204" pitchFamily="66" charset="0"/>
              </a:rPr>
              <a:t>ing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2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3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4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5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6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7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8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9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0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1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" name="AutoShape 19" descr="“the big buddha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61442" name="Picture 2" descr="“ski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35075"/>
            <a:ext cx="6804645" cy="45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ice hockey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2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3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4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5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6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7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8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9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0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1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" name="AutoShape 19" descr="“the big buddha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63490" name="Picture 2" descr="“ice hockey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00" y="1463675"/>
            <a:ext cx="7739399" cy="435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9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3961135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baseball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2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3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4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5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6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7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8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9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0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1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" name="AutoShape 19" descr="“the big buddha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62468" name="Picture 4" descr="“baseball”的图片搜索结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45024"/>
            <a:ext cx="5685412" cy="319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6" name="Picture 2" descr="“baseball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39" y="-7911"/>
            <a:ext cx="5640561" cy="36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6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soccer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2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3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4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5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6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7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8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9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0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1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" name="AutoShape 19" descr="“the big buddha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64514" name="Picture 2" descr="“soccer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33" y="1227138"/>
            <a:ext cx="7369467" cy="46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8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represent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2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3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4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5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6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7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8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9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0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1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" name="AutoShape 19" descr="“the big buddha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65538" name="Picture 2" descr="“olympic opening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4"/>
          <a:stretch/>
        </p:blipFill>
        <p:spPr bwMode="auto">
          <a:xfrm>
            <a:off x="917356" y="1353125"/>
            <a:ext cx="7309288" cy="48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the Winter Olympics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2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3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4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5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6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7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8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9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0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1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" name="AutoShape 19" descr="“the big buddha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66562" name="Picture 2" descr="“the Winter Olympics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6" y="1258040"/>
            <a:ext cx="8211968" cy="461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4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promote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99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0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1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2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3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4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5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6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7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4108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4109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4114" name="Picture 18" descr="“promoter工作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463" y="1260530"/>
            <a:ext cx="5184212" cy="51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culture = a way of living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5138" name="Picture 18" descr="“culture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41515"/>
            <a:ext cx="4717468" cy="55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3385071" cy="1143000"/>
          </a:xfrm>
        </p:spPr>
        <p:txBody>
          <a:bodyPr/>
          <a:lstStyle/>
          <a:p>
            <a:pPr eaLnBrk="1" hangingPunct="1"/>
            <a:r>
              <a:rPr lang="en-US" altLang="zh-HK" dirty="0" err="1" smtClean="0">
                <a:latin typeface="Comic Sans MS" panose="030F0702030302020204" pitchFamily="66" charset="0"/>
              </a:rPr>
              <a:t>Monoglia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47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48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49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0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1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2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3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4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5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6156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6157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6162" name="Picture 18" descr="“Monoglia map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7506"/>
            <a:ext cx="8884096" cy="470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單箭頭接點 3"/>
          <p:cNvCxnSpPr/>
          <p:nvPr/>
        </p:nvCxnSpPr>
        <p:spPr>
          <a:xfrm>
            <a:off x="1979712" y="1227138"/>
            <a:ext cx="2271811" cy="17698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grassland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47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48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49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0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1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2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3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4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5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6156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6157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55302" name="Picture 6" descr="“grassland in Mongolia”的图片搜索结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0"/>
          <a:stretch/>
        </p:blipFill>
        <p:spPr bwMode="auto">
          <a:xfrm>
            <a:off x="250825" y="1438399"/>
            <a:ext cx="8581191" cy="515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標題 1"/>
          <p:cNvSpPr txBox="1">
            <a:spLocks/>
          </p:cNvSpPr>
          <p:nvPr/>
        </p:nvSpPr>
        <p:spPr bwMode="auto">
          <a:xfrm>
            <a:off x="4575767" y="3645024"/>
            <a:ext cx="25845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0"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kumimoji="0" lang="en-US" altLang="zh-HK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ger</a:t>
            </a:r>
            <a:endParaRPr kumimoji="0" lang="en-US" altLang="zh-HK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kumimoji="0"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(a tent)</a:t>
            </a:r>
            <a:endParaRPr kumimoji="0"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2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yoghurt </a:t>
            </a:r>
            <a:r>
              <a:rPr lang="en-US" altLang="zh-HK" dirty="0" smtClean="0">
                <a:latin typeface="Comic Sans MS" panose="030F0702030302020204" pitchFamily="66" charset="0"/>
              </a:rPr>
              <a:t>in </a:t>
            </a:r>
            <a:r>
              <a:rPr lang="en-US" altLang="zh-HK" dirty="0" err="1" smtClean="0">
                <a:latin typeface="Comic Sans MS" panose="030F0702030302020204" pitchFamily="66" charset="0"/>
              </a:rPr>
              <a:t>Mongalia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7171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2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3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4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5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6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7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8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9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7180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7181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7194" name="Picture 26" descr="“yoghurt from mongolia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0" y="1373462"/>
            <a:ext cx="4305647" cy="430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“yoghurt from mongolia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42" y="1417638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 idx="4294967295"/>
          </p:nvPr>
        </p:nvSpPr>
        <p:spPr>
          <a:xfrm>
            <a:off x="636129" y="419894"/>
            <a:ext cx="5167015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salty milk tea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820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820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8" name="AO3nq0pnGv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2416176"/>
            <a:ext cx="5318450" cy="2991628"/>
          </a:xfrm>
          <a:prstGeom prst="rect">
            <a:avLst/>
          </a:prstGeom>
        </p:spPr>
      </p:pic>
      <p:pic>
        <p:nvPicPr>
          <p:cNvPr id="56326" name="Picture 6" descr="“salty milk tea in mongolia”的图片搜索结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5041"/>
            <a:ext cx="2945036" cy="196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4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 idx="4294967295"/>
          </p:nvPr>
        </p:nvSpPr>
        <p:spPr>
          <a:xfrm>
            <a:off x="269081" y="190500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err="1" smtClean="0">
                <a:latin typeface="Comic Sans MS" panose="030F0702030302020204" pitchFamily="66" charset="0"/>
              </a:rPr>
              <a:t>Naadam</a:t>
            </a:r>
            <a:r>
              <a:rPr lang="en-US" altLang="zh-HK" dirty="0" smtClean="0">
                <a:latin typeface="Comic Sans MS" panose="030F0702030302020204" pitchFamily="66" charset="0"/>
              </a:rPr>
              <a:t> Festival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819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820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820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8210" name="Picture 18" descr="“Naadam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57"/>
          <a:stretch/>
        </p:blipFill>
        <p:spPr bwMode="auto">
          <a:xfrm>
            <a:off x="2459721" y="1777929"/>
            <a:ext cx="3912480" cy="430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標題 1"/>
          <p:cNvSpPr txBox="1">
            <a:spLocks/>
          </p:cNvSpPr>
          <p:nvPr/>
        </p:nvSpPr>
        <p:spPr bwMode="auto">
          <a:xfrm>
            <a:off x="0" y="3645024"/>
            <a:ext cx="25845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0" lang="en-US" altLang="zh-HK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wrestling</a:t>
            </a:r>
            <a:endParaRPr kumimoji="0" lang="zh-HK" altLang="en-US" sz="4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 bwMode="auto">
          <a:xfrm>
            <a:off x="-296416" y="959234"/>
            <a:ext cx="425043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0" lang="en-US" altLang="zh-HK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horse-racing</a:t>
            </a:r>
            <a:endParaRPr kumimoji="0" lang="zh-HK" altLang="en-US" sz="4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 bwMode="auto">
          <a:xfrm>
            <a:off x="6247323" y="4005064"/>
            <a:ext cx="25845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0" lang="en-US" altLang="zh-HK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archery</a:t>
            </a:r>
            <a:endParaRPr kumimoji="0" lang="zh-HK" altLang="en-US" sz="4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85</Words>
  <Application>Microsoft Office PowerPoint</Application>
  <PresentationFormat>如螢幕大小 (4:3)</PresentationFormat>
  <Paragraphs>38</Paragraphs>
  <Slides>26</Slides>
  <Notes>3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2" baseType="lpstr">
      <vt:lpstr>宋体</vt:lpstr>
      <vt:lpstr>新細明體</vt:lpstr>
      <vt:lpstr>Arial</vt:lpstr>
      <vt:lpstr>Calibri</vt:lpstr>
      <vt:lpstr>Comic Sans MS</vt:lpstr>
      <vt:lpstr>Office 佈景主題</vt:lpstr>
      <vt:lpstr>Chapter 2:  Eye on the world</vt:lpstr>
      <vt:lpstr>ambassadors</vt:lpstr>
      <vt:lpstr>promote</vt:lpstr>
      <vt:lpstr>culture = a way of living</vt:lpstr>
      <vt:lpstr>Monoglia</vt:lpstr>
      <vt:lpstr>grassland</vt:lpstr>
      <vt:lpstr>yoghurt in Mongalia</vt:lpstr>
      <vt:lpstr>salty milk tea</vt:lpstr>
      <vt:lpstr>Naadam Festival</vt:lpstr>
      <vt:lpstr>Canada</vt:lpstr>
      <vt:lpstr>cosy (British English) cozy (American English)</vt:lpstr>
      <vt:lpstr>a cosy house</vt:lpstr>
      <vt:lpstr>do chores</vt:lpstr>
      <vt:lpstr>mow the lawn</vt:lpstr>
      <vt:lpstr>shovel the snow</vt:lpstr>
      <vt:lpstr>skyscrapers</vt:lpstr>
      <vt:lpstr>natural features</vt:lpstr>
      <vt:lpstr>a volcano</vt:lpstr>
      <vt:lpstr>a hot spring</vt:lpstr>
      <vt:lpstr>a lake</vt:lpstr>
      <vt:lpstr>skiing</vt:lpstr>
      <vt:lpstr>ice hockey</vt:lpstr>
      <vt:lpstr>baseball</vt:lpstr>
      <vt:lpstr>soccer</vt:lpstr>
      <vt:lpstr>represent</vt:lpstr>
      <vt:lpstr>the Winter Olympics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YEUNG_SAU_CHUN</cp:lastModifiedBy>
  <cp:revision>119</cp:revision>
  <dcterms:created xsi:type="dcterms:W3CDTF">2014-09-07T15:49:13Z</dcterms:created>
  <dcterms:modified xsi:type="dcterms:W3CDTF">2020-03-21T05:29:31Z</dcterms:modified>
</cp:coreProperties>
</file>